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3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3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88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15202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Data-Driven Insights for Mitron Bank's New Credit Card Line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5175766"/>
            <a:ext cx="7477601" cy="17203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Unveiling insights into </a:t>
            </a:r>
            <a:r>
              <a:rPr lang="en-US" sz="17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Mitron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Bank's customer demographics, spending behaviors, and income with the ultimate goal of tailoring credit cards to customer needs and market trends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C0990C46-76C9-A9ED-BEB9-0C77B153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1290" y="395526"/>
            <a:ext cx="10289085" cy="5948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sz="32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Strategies to </a:t>
            </a: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Differentiate Credit Cards from Competitors</a:t>
            </a:r>
            <a:endParaRPr lang="en-US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br>
              <a:rPr lang="en-US" sz="4400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542686" y="139643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701007" y="139175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218842" y="5206096"/>
            <a:ext cx="42421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</a:rPr>
              <a:t>Continuous Product Innovation</a:t>
            </a:r>
          </a:p>
        </p:txBody>
      </p:sp>
      <p:sp>
        <p:nvSpPr>
          <p:cNvPr id="9" name="Text 5"/>
          <p:cNvSpPr/>
          <p:nvPr/>
        </p:nvSpPr>
        <p:spPr>
          <a:xfrm>
            <a:off x="1186398" y="1995740"/>
            <a:ext cx="975217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 Introduce unique benefits such as lifestyle perks, exclusive experiences, and personalized services.</a:t>
            </a: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latin typeface="PT Sans" panose="020B05030202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 Leverage insights from customer preferences to offer rewards and benefits not available with competitors.</a:t>
            </a:r>
          </a:p>
          <a:p>
            <a:br>
              <a:rPr lang="en-US" dirty="0"/>
            </a:br>
            <a:endParaRPr lang="en-US" sz="1600" b="0" i="0" dirty="0">
              <a:solidFill>
                <a:srgbClr val="0D0D0D"/>
              </a:solidFill>
              <a:effectLst/>
              <a:latin typeface="Söhne"/>
            </a:endParaRPr>
          </a:p>
          <a:p>
            <a:br>
              <a:rPr lang="en-US" sz="1600" dirty="0"/>
            </a:b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18634" y="325011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683119" y="326401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218842" y="3284101"/>
            <a:ext cx="47349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</a:rPr>
              <a:t>Tailored Marketing Campaigns</a:t>
            </a:r>
            <a:endParaRPr lang="en-US" sz="2187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594AE1-6358-A9E7-B074-EE7E24CC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20" name="Text 5">
            <a:extLst>
              <a:ext uri="{FF2B5EF4-FFF2-40B4-BE49-F238E27FC236}">
                <a16:creationId xmlns:a16="http://schemas.microsoft.com/office/drawing/2014/main" id="{B3751060-7A11-AFE8-BD5D-6DD53833C969}"/>
              </a:ext>
            </a:extLst>
          </p:cNvPr>
          <p:cNvSpPr/>
          <p:nvPr/>
        </p:nvSpPr>
        <p:spPr>
          <a:xfrm>
            <a:off x="1186398" y="3818139"/>
            <a:ext cx="975217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 Craft targeted marketing messages that resonate with specific customer segments.</a:t>
            </a: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latin typeface="PT Sans" panose="020B05030202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D0D0D"/>
                </a:solidFill>
                <a:latin typeface="PT Sans" panose="020B0503020203020204" pitchFamily="34" charset="0"/>
              </a:rPr>
              <a:t> 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Highlight the distinct features and benefits of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Mitron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 Bank's credit cards compared to competitors</a:t>
            </a: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9A94C5D3-5A37-37E3-0DDA-99BB9F81AB3D}"/>
              </a:ext>
            </a:extLst>
          </p:cNvPr>
          <p:cNvSpPr/>
          <p:nvPr/>
        </p:nvSpPr>
        <p:spPr>
          <a:xfrm>
            <a:off x="1218842" y="1426398"/>
            <a:ext cx="42421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</a:rPr>
              <a:t>Innovative Value Propositions</a:t>
            </a:r>
            <a:endParaRPr lang="en-US" sz="2187" dirty="0"/>
          </a:p>
        </p:txBody>
      </p:sp>
      <p:sp>
        <p:nvSpPr>
          <p:cNvPr id="4" name="Shape 6">
            <a:extLst>
              <a:ext uri="{FF2B5EF4-FFF2-40B4-BE49-F238E27FC236}">
                <a16:creationId xmlns:a16="http://schemas.microsoft.com/office/drawing/2014/main" id="{442F3C11-3846-83E2-3B1D-A7D52B5C36D0}"/>
              </a:ext>
            </a:extLst>
          </p:cNvPr>
          <p:cNvSpPr/>
          <p:nvPr/>
        </p:nvSpPr>
        <p:spPr>
          <a:xfrm>
            <a:off x="623410" y="517737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CD72F707-89EA-7FE4-9209-A106598DB6E3}"/>
              </a:ext>
            </a:extLst>
          </p:cNvPr>
          <p:cNvSpPr/>
          <p:nvPr/>
        </p:nvSpPr>
        <p:spPr>
          <a:xfrm>
            <a:off x="768606" y="517144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FF7065C4-7B9E-26F1-5920-CF2EABD98479}"/>
              </a:ext>
            </a:extLst>
          </p:cNvPr>
          <p:cNvSpPr/>
          <p:nvPr/>
        </p:nvSpPr>
        <p:spPr>
          <a:xfrm>
            <a:off x="1152167" y="5775438"/>
            <a:ext cx="975217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 Stay ahead of the competition by regularly introducing new features and benefits based on market trends.</a:t>
            </a: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latin typeface="PT Sans" panose="020B05030202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 Encourage customer feedback and engagement to drive ongoing improvements.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D0D0D"/>
              </a:solidFill>
              <a:effectLst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33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C0990C46-76C9-A9ED-BEB9-0C77B153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1290" y="395526"/>
            <a:ext cx="10289085" cy="5948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sz="32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Strategies to </a:t>
            </a: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Differentiate Credit Cards from Competitors</a:t>
            </a:r>
            <a:endParaRPr lang="en-US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br>
              <a:rPr lang="en-US" sz="4400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633174" y="111013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983157" y="1273989"/>
            <a:ext cx="42421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</a:rPr>
              <a:t>Strategic Partnerships</a:t>
            </a:r>
            <a:endParaRPr lang="en-US" sz="2187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594AE1-6358-A9E7-B074-EE7E24CC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24" name="Shape 2">
            <a:extLst>
              <a:ext uri="{FF2B5EF4-FFF2-40B4-BE49-F238E27FC236}">
                <a16:creationId xmlns:a16="http://schemas.microsoft.com/office/drawing/2014/main" id="{0DDB6FEB-B03E-89F1-4F12-A5EF1FD62941}"/>
              </a:ext>
            </a:extLst>
          </p:cNvPr>
          <p:cNvSpPr/>
          <p:nvPr/>
        </p:nvSpPr>
        <p:spPr>
          <a:xfrm>
            <a:off x="418621" y="123874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F8BC1D3D-016A-0ACB-4E41-C86E5FC95AE0}"/>
              </a:ext>
            </a:extLst>
          </p:cNvPr>
          <p:cNvSpPr/>
          <p:nvPr/>
        </p:nvSpPr>
        <p:spPr>
          <a:xfrm>
            <a:off x="568581" y="122324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</a:rPr>
              <a:t>4</a:t>
            </a: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14DD3243-4C1F-3DE6-7F8B-85BCCB552025}"/>
              </a:ext>
            </a:extLst>
          </p:cNvPr>
          <p:cNvSpPr/>
          <p:nvPr/>
        </p:nvSpPr>
        <p:spPr>
          <a:xfrm>
            <a:off x="833199" y="1808478"/>
            <a:ext cx="9752172" cy="40398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D0D0D"/>
                </a:solidFill>
                <a:latin typeface="PT Sans" panose="020B0503020203020204" pitchFamily="34" charset="0"/>
              </a:rPr>
              <a:t> E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stablish partnerships with well-known brands, retailers, or service providers to offer exclusive deals, discounts, or rewards to its credit cardholders</a:t>
            </a: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latin typeface="PT Sans" panose="020B05030202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D0D0D"/>
                </a:solidFill>
                <a:latin typeface="PT Sans" panose="020B0503020203020204" pitchFamily="34" charset="0"/>
              </a:rPr>
              <a:t> 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For example, </a:t>
            </a: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latin typeface="PT Sans" panose="020B0503020203020204" pitchFamily="34" charset="0"/>
            </a:endParaRPr>
          </a:p>
          <a:p>
            <a:pPr algn="l"/>
            <a:r>
              <a:rPr lang="en-US" sz="1600" dirty="0">
                <a:solidFill>
                  <a:srgbClr val="0D0D0D"/>
                </a:solidFill>
                <a:latin typeface="PT Sans" panose="020B0503020203020204" pitchFamily="34" charset="0"/>
              </a:rPr>
              <a:t>      </a:t>
            </a:r>
            <a:r>
              <a:rPr lang="en-US" sz="1600" b="1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Airlines Partnership:</a:t>
            </a:r>
            <a:endParaRPr lang="en-US" sz="1600" b="0" i="0" dirty="0">
              <a:solidFill>
                <a:srgbClr val="0D0D0D"/>
              </a:solidFill>
              <a:effectLst/>
              <a:latin typeface="PT Sans" panose="020B0503020203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Exclusive lounge access.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Priority boarding.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Discounted airfare.</a:t>
            </a:r>
          </a:p>
          <a:p>
            <a:pPr algn="l"/>
            <a:endParaRPr lang="en-US" sz="1600" dirty="0">
              <a:solidFill>
                <a:srgbClr val="0D0D0D"/>
              </a:solidFill>
              <a:latin typeface="PT Sans" panose="020B0503020203020204" pitchFamily="34" charset="0"/>
            </a:endParaRPr>
          </a:p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      Luxury Hotels Partnership:</a:t>
            </a:r>
            <a:endParaRPr lang="en-US" sz="1600" b="0" i="0" dirty="0">
              <a:solidFill>
                <a:srgbClr val="0D0D0D"/>
              </a:solidFill>
              <a:effectLst/>
              <a:latin typeface="PT Sans" panose="020B0503020203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Complimentary room upgrades.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Spa treatments.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Dining credits.</a:t>
            </a:r>
          </a:p>
        </p:txBody>
      </p:sp>
    </p:spTree>
    <p:extLst>
      <p:ext uri="{BB962C8B-B14F-4D97-AF65-F5344CB8AC3E}">
        <p14:creationId xmlns:p14="http://schemas.microsoft.com/office/powerpoint/2010/main" val="3553899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047631"/>
            <a:ext cx="68062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Next Steps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67833" y="2186345"/>
            <a:ext cx="27742" cy="4995624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2931616" y="2595979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7" name="Shape 4"/>
          <p:cNvSpPr/>
          <p:nvPr/>
        </p:nvSpPr>
        <p:spPr>
          <a:xfrm>
            <a:off x="2431673" y="235993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581573" y="240161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903702" y="24085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Analysis Completion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903702" y="2888933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analysis reveals key insights into customer demographics, spending habits, and preferences.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931616" y="4453711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2" name="Shape 9"/>
          <p:cNvSpPr/>
          <p:nvPr/>
        </p:nvSpPr>
        <p:spPr>
          <a:xfrm>
            <a:off x="2431673" y="421767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581573" y="4259342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903702" y="4266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Recommendations 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3903702" y="4746665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Identified opportunities to tailor credit card features to meet customer needs and market trends.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931616" y="6311444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7" name="Shape 14"/>
          <p:cNvSpPr/>
          <p:nvPr/>
        </p:nvSpPr>
        <p:spPr>
          <a:xfrm>
            <a:off x="2431673" y="607540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581573" y="611707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903702" y="61239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Feedback Collection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3903702" y="6604397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Gather feedback from customers regarding the implemented changes.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6028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8" y="2243853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Mitron Bank seeks to enhance its market presence and customer satisfaction through the introduction of a new line credit card.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833199" y="397871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833199" y="5006340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challenge lies in leveraging data-driven insights to tailor these credit cards effectively to meet diverse customer needs and align with prevailing market trends.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833199" y="5967055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710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Objective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07228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3099" y="311396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148608"/>
            <a:ext cx="3247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Customer Needs Analysis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customer preferences and spending habits to tailor credit card features according to their requirements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07228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47385" y="311396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148608"/>
            <a:ext cx="34001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Market Trend Identification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emerging market trends to ensure Mitron Bank's credit cards remain competitive and appealing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3099" y="513266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167313"/>
            <a:ext cx="40446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Product Differentiation Strategy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strategies to differentiate Mitron Bank's new credit cards from competitors based on customer needs and market trends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82341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Customer Distribution in Major Indian Cities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30434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major cities where the customers are distributed are as follows: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390965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Mumbai: 1078 customers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435387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Chennai: 834 customers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88601" y="479810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Bengaluru: 751 customers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88601" y="524232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Delhi NCR: 744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188601" y="568654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Hyderabad: 593 customers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33199" y="629185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customers: 4000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20627" y="459878"/>
            <a:ext cx="7880747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Demographic Insights of Customers</a:t>
            </a:r>
            <a:endParaRPr lang="en-US" sz="3451" dirty="0"/>
          </a:p>
        </p:txBody>
      </p:sp>
      <p:sp>
        <p:nvSpPr>
          <p:cNvPr id="5" name="Text 2"/>
          <p:cNvSpPr/>
          <p:nvPr/>
        </p:nvSpPr>
        <p:spPr>
          <a:xfrm>
            <a:off x="1657351" y="1467922"/>
            <a:ext cx="3930610" cy="280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7"/>
              </a:lnSpc>
              <a:buNone/>
            </a:pPr>
            <a:r>
              <a:rPr lang="en-US" sz="172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Age Groups Analysis</a:t>
            </a:r>
            <a:endParaRPr lang="en-US" sz="172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28" y="1938933"/>
            <a:ext cx="4680347" cy="29776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33976" y="5119687"/>
            <a:ext cx="3424118" cy="841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08"/>
              </a:lnSpc>
              <a:buSzPct val="100000"/>
              <a:buChar char="•"/>
            </a:pPr>
            <a:r>
              <a:rPr lang="en-US" sz="138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Majority of customers fall within the 25-34 age bracket, followed by the 35-45 age group.</a:t>
            </a:r>
            <a:endParaRPr lang="en-US" sz="1380" dirty="0"/>
          </a:p>
        </p:txBody>
      </p:sp>
      <p:sp>
        <p:nvSpPr>
          <p:cNvPr id="8" name="Text 4"/>
          <p:cNvSpPr/>
          <p:nvPr/>
        </p:nvSpPr>
        <p:spPr>
          <a:xfrm>
            <a:off x="1363622" y="6137195"/>
            <a:ext cx="3424118" cy="560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08"/>
              </a:lnSpc>
              <a:buSzPct val="100000"/>
              <a:buChar char="•"/>
            </a:pPr>
            <a:r>
              <a:rPr lang="en-US" sz="138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21-24 age group represents a significant portion of customers.</a:t>
            </a:r>
            <a:endParaRPr lang="en-US" sz="1380" dirty="0"/>
          </a:p>
        </p:txBody>
      </p:sp>
      <p:sp>
        <p:nvSpPr>
          <p:cNvPr id="9" name="Text 5"/>
          <p:cNvSpPr/>
          <p:nvPr/>
        </p:nvSpPr>
        <p:spPr>
          <a:xfrm>
            <a:off x="1363622" y="7029807"/>
            <a:ext cx="3424118" cy="560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08"/>
              </a:lnSpc>
              <a:buSzPct val="100000"/>
              <a:buChar char="•"/>
            </a:pPr>
            <a:r>
              <a:rPr lang="en-US" sz="138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Relatively fewer customers are in the 45+ age group.</a:t>
            </a:r>
            <a:endParaRPr lang="en-US" sz="1380" dirty="0"/>
          </a:p>
        </p:txBody>
      </p:sp>
      <p:sp>
        <p:nvSpPr>
          <p:cNvPr id="10" name="Text 6"/>
          <p:cNvSpPr/>
          <p:nvPr/>
        </p:nvSpPr>
        <p:spPr>
          <a:xfrm>
            <a:off x="3396853" y="7310199"/>
            <a:ext cx="3704392" cy="280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8"/>
              </a:lnSpc>
              <a:buNone/>
            </a:pPr>
            <a:endParaRPr lang="en-US" sz="1380" dirty="0"/>
          </a:p>
        </p:txBody>
      </p:sp>
      <p:sp>
        <p:nvSpPr>
          <p:cNvPr id="11" name="Text 7"/>
          <p:cNvSpPr/>
          <p:nvPr/>
        </p:nvSpPr>
        <p:spPr>
          <a:xfrm>
            <a:off x="7536536" y="1437263"/>
            <a:ext cx="4807863" cy="5009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7"/>
              </a:lnSpc>
              <a:buNone/>
            </a:pPr>
            <a:r>
              <a:rPr lang="en-US" sz="172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Occupation Analysis</a:t>
            </a:r>
            <a:endParaRPr lang="en-US" sz="1725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537" y="1938933"/>
            <a:ext cx="4817388" cy="29776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40610" y="5053905"/>
            <a:ext cx="4613316" cy="560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08"/>
              </a:lnSpc>
              <a:buSzPct val="100000"/>
              <a:buChar char="•"/>
            </a:pPr>
            <a:r>
              <a:rPr lang="en-US" sz="138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Salaried IT employees: Largest segment, representing 32.35% of customers.</a:t>
            </a:r>
            <a:endParaRPr lang="en-US" sz="1380" dirty="0"/>
          </a:p>
        </p:txBody>
      </p:sp>
      <p:sp>
        <p:nvSpPr>
          <p:cNvPr id="14" name="Text 9"/>
          <p:cNvSpPr/>
          <p:nvPr/>
        </p:nvSpPr>
        <p:spPr>
          <a:xfrm>
            <a:off x="7731085" y="5826442"/>
            <a:ext cx="3424118" cy="280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08"/>
              </a:lnSpc>
              <a:buSzPct val="100000"/>
              <a:buChar char="•"/>
            </a:pPr>
            <a:r>
              <a:rPr lang="en-US" sz="138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Salaried employees (other sectors): 22.33%.</a:t>
            </a:r>
            <a:endParaRPr lang="en-US" sz="1380" dirty="0"/>
          </a:p>
        </p:txBody>
      </p:sp>
      <p:sp>
        <p:nvSpPr>
          <p:cNvPr id="15" name="Text 10"/>
          <p:cNvSpPr/>
          <p:nvPr/>
        </p:nvSpPr>
        <p:spPr>
          <a:xfrm>
            <a:off x="7731085" y="6341565"/>
            <a:ext cx="4613315" cy="560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08"/>
              </a:lnSpc>
              <a:buSzPct val="100000"/>
              <a:buChar char="•"/>
            </a:pPr>
            <a:r>
              <a:rPr lang="en-US" sz="138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Freelancers and Business owners: Also substantial segments.</a:t>
            </a:r>
            <a:endParaRPr lang="en-US" sz="1380" dirty="0"/>
          </a:p>
        </p:txBody>
      </p:sp>
      <p:sp>
        <p:nvSpPr>
          <p:cNvPr id="16" name="Text 11"/>
          <p:cNvSpPr/>
          <p:nvPr/>
        </p:nvSpPr>
        <p:spPr>
          <a:xfrm>
            <a:off x="7740610" y="7013613"/>
            <a:ext cx="4613316" cy="560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08"/>
              </a:lnSpc>
              <a:buSzPct val="100000"/>
              <a:buChar char="•"/>
            </a:pPr>
            <a:r>
              <a:rPr lang="en-US" sz="138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Government employees: Smallest segment, comprising only 9.98% of customers.</a:t>
            </a:r>
            <a:endParaRPr lang="en-US" sz="13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80680" y="584002"/>
            <a:ext cx="7681436" cy="661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12"/>
              </a:lnSpc>
              <a:buNone/>
            </a:pPr>
            <a:r>
              <a:rPr lang="en-US" sz="416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Spending Insights of Customers</a:t>
            </a:r>
            <a:endParaRPr lang="en-US" sz="4169" dirty="0"/>
          </a:p>
        </p:txBody>
      </p:sp>
      <p:sp>
        <p:nvSpPr>
          <p:cNvPr id="5" name="Text 2"/>
          <p:cNvSpPr/>
          <p:nvPr/>
        </p:nvSpPr>
        <p:spPr>
          <a:xfrm>
            <a:off x="1466850" y="1775103"/>
            <a:ext cx="3761304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208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By Age Groups</a:t>
            </a:r>
            <a:endParaRPr lang="en-US" sz="2085" dirty="0"/>
          </a:p>
        </p:txBody>
      </p:sp>
      <p:sp>
        <p:nvSpPr>
          <p:cNvPr id="6" name="Text 3"/>
          <p:cNvSpPr/>
          <p:nvPr/>
        </p:nvSpPr>
        <p:spPr>
          <a:xfrm>
            <a:off x="1466850" y="2289691"/>
            <a:ext cx="4476036" cy="1016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8"/>
              </a:lnSpc>
              <a:buNone/>
            </a:pPr>
            <a:r>
              <a:rPr lang="en-US" sz="1668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 aged </a:t>
            </a:r>
            <a:r>
              <a:rPr lang="en-US" sz="1668" dirty="0">
                <a:solidFill>
                  <a:srgbClr val="910D0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25-34</a:t>
            </a:r>
            <a:r>
              <a:rPr lang="en-US" sz="1668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account for the </a:t>
            </a:r>
            <a:r>
              <a:rPr lang="en-US" sz="1668" dirty="0">
                <a:solidFill>
                  <a:srgbClr val="910D0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highest </a:t>
            </a:r>
            <a:r>
              <a:rPr lang="en-US" sz="1668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spending, constituting 38.3% of total spend in the data.</a:t>
            </a:r>
            <a:endParaRPr lang="en-US" sz="166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16" y="3572589"/>
            <a:ext cx="4476036" cy="33052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580680" y="7116128"/>
            <a:ext cx="4476036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8"/>
              </a:lnSpc>
              <a:buNone/>
            </a:pPr>
            <a:endParaRPr lang="en-US" sz="1668" dirty="0"/>
          </a:p>
        </p:txBody>
      </p:sp>
      <p:sp>
        <p:nvSpPr>
          <p:cNvPr id="9" name="Text 5"/>
          <p:cNvSpPr/>
          <p:nvPr/>
        </p:nvSpPr>
        <p:spPr>
          <a:xfrm>
            <a:off x="7581067" y="1775103"/>
            <a:ext cx="2647474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208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By Occupation</a:t>
            </a:r>
            <a:endParaRPr lang="en-US" sz="2085" dirty="0"/>
          </a:p>
        </p:txBody>
      </p:sp>
      <p:sp>
        <p:nvSpPr>
          <p:cNvPr id="10" name="Text 6"/>
          <p:cNvSpPr/>
          <p:nvPr/>
        </p:nvSpPr>
        <p:spPr>
          <a:xfrm>
            <a:off x="7581067" y="2291239"/>
            <a:ext cx="4137303" cy="1016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668"/>
              </a:lnSpc>
              <a:buSzPct val="100000"/>
            </a:pPr>
            <a:r>
              <a:rPr lang="en-US" sz="1668" dirty="0">
                <a:solidFill>
                  <a:srgbClr val="910D0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Salaried IT employees</a:t>
            </a:r>
            <a:r>
              <a:rPr lang="en-US" sz="1668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lead in spending, contributing 45.91% of the total spending amount.</a:t>
            </a:r>
            <a:endParaRPr lang="en-US" sz="166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066" y="3572589"/>
            <a:ext cx="4687133" cy="33628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81067" y="6935391"/>
            <a:ext cx="4476036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8"/>
              </a:lnSpc>
              <a:buNone/>
            </a:pPr>
            <a:endParaRPr lang="en-US" sz="166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55318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96064" y="555903"/>
            <a:ext cx="7453789" cy="631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5"/>
              </a:lnSpc>
              <a:buNone/>
            </a:pPr>
            <a:r>
              <a:rPr lang="en-US" sz="398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Spending Patterns of Customers</a:t>
            </a:r>
            <a:endParaRPr lang="en-US" sz="3980" dirty="0"/>
          </a:p>
        </p:txBody>
      </p:sp>
      <p:sp>
        <p:nvSpPr>
          <p:cNvPr id="5" name="Shape 2"/>
          <p:cNvSpPr/>
          <p:nvPr/>
        </p:nvSpPr>
        <p:spPr>
          <a:xfrm>
            <a:off x="2796064" y="1591985"/>
            <a:ext cx="9038153" cy="6107430"/>
          </a:xfrm>
          <a:prstGeom prst="roundRect">
            <a:avLst>
              <a:gd name="adj" fmla="val 5958"/>
            </a:avLst>
          </a:prstGeom>
          <a:solidFill>
            <a:srgbClr val="F3F3FF"/>
          </a:solidFill>
          <a:ln w="45720">
            <a:solidFill>
              <a:srgbClr val="DFDFE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044071" y="1766530"/>
            <a:ext cx="3656290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Category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112318" y="1766530"/>
            <a:ext cx="4474012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Percentage of Spending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3044071" y="2370415"/>
            <a:ext cx="3656290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Bills</a:t>
            </a:r>
            <a:endParaRPr lang="en-US" sz="1592" dirty="0"/>
          </a:p>
        </p:txBody>
      </p:sp>
      <p:sp>
        <p:nvSpPr>
          <p:cNvPr id="9" name="Text 6"/>
          <p:cNvSpPr/>
          <p:nvPr/>
        </p:nvSpPr>
        <p:spPr>
          <a:xfrm>
            <a:off x="7112318" y="2370415"/>
            <a:ext cx="4474012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19.76%</a:t>
            </a:r>
            <a:endParaRPr lang="en-US" sz="1592" dirty="0"/>
          </a:p>
        </p:txBody>
      </p:sp>
      <p:sp>
        <p:nvSpPr>
          <p:cNvPr id="10" name="Text 7"/>
          <p:cNvSpPr/>
          <p:nvPr/>
        </p:nvSpPr>
        <p:spPr>
          <a:xfrm>
            <a:off x="3044071" y="2974300"/>
            <a:ext cx="3656290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Groceries</a:t>
            </a:r>
            <a:endParaRPr lang="en-US" sz="1592" dirty="0"/>
          </a:p>
        </p:txBody>
      </p:sp>
      <p:sp>
        <p:nvSpPr>
          <p:cNvPr id="11" name="Text 8"/>
          <p:cNvSpPr/>
          <p:nvPr/>
        </p:nvSpPr>
        <p:spPr>
          <a:xfrm>
            <a:off x="7112318" y="2974300"/>
            <a:ext cx="4474012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16.26%</a:t>
            </a:r>
            <a:endParaRPr lang="en-US" sz="1592" dirty="0"/>
          </a:p>
        </p:txBody>
      </p:sp>
      <p:sp>
        <p:nvSpPr>
          <p:cNvPr id="12" name="Text 9"/>
          <p:cNvSpPr/>
          <p:nvPr/>
        </p:nvSpPr>
        <p:spPr>
          <a:xfrm>
            <a:off x="3044071" y="3578185"/>
            <a:ext cx="3656290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Electronics</a:t>
            </a:r>
            <a:endParaRPr lang="en-US" sz="1592" dirty="0"/>
          </a:p>
        </p:txBody>
      </p:sp>
      <p:sp>
        <p:nvSpPr>
          <p:cNvPr id="13" name="Text 10"/>
          <p:cNvSpPr/>
          <p:nvPr/>
        </p:nvSpPr>
        <p:spPr>
          <a:xfrm>
            <a:off x="7112318" y="3578185"/>
            <a:ext cx="4474012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14.99%</a:t>
            </a:r>
            <a:endParaRPr lang="en-US" sz="1592" dirty="0"/>
          </a:p>
        </p:txBody>
      </p:sp>
      <p:sp>
        <p:nvSpPr>
          <p:cNvPr id="14" name="Text 11"/>
          <p:cNvSpPr/>
          <p:nvPr/>
        </p:nvSpPr>
        <p:spPr>
          <a:xfrm>
            <a:off x="3044071" y="4182070"/>
            <a:ext cx="3656290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 &amp; Wellness</a:t>
            </a:r>
            <a:endParaRPr lang="en-US" sz="1592" dirty="0"/>
          </a:p>
        </p:txBody>
      </p:sp>
      <p:sp>
        <p:nvSpPr>
          <p:cNvPr id="15" name="Text 12"/>
          <p:cNvSpPr/>
          <p:nvPr/>
        </p:nvSpPr>
        <p:spPr>
          <a:xfrm>
            <a:off x="7112318" y="4182070"/>
            <a:ext cx="4474012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12.36%</a:t>
            </a:r>
            <a:endParaRPr lang="en-US" sz="1592" dirty="0"/>
          </a:p>
        </p:txBody>
      </p:sp>
      <p:sp>
        <p:nvSpPr>
          <p:cNvPr id="16" name="Text 13"/>
          <p:cNvSpPr/>
          <p:nvPr/>
        </p:nvSpPr>
        <p:spPr>
          <a:xfrm>
            <a:off x="3044071" y="4785955"/>
            <a:ext cx="3656290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Travel</a:t>
            </a:r>
            <a:endParaRPr lang="en-US" sz="1592" dirty="0"/>
          </a:p>
        </p:txBody>
      </p:sp>
      <p:sp>
        <p:nvSpPr>
          <p:cNvPr id="17" name="Text 14"/>
          <p:cNvSpPr/>
          <p:nvPr/>
        </p:nvSpPr>
        <p:spPr>
          <a:xfrm>
            <a:off x="7112318" y="4785955"/>
            <a:ext cx="4474012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11.16%</a:t>
            </a:r>
            <a:endParaRPr lang="en-US" sz="1592" dirty="0"/>
          </a:p>
        </p:txBody>
      </p:sp>
      <p:sp>
        <p:nvSpPr>
          <p:cNvPr id="18" name="Text 15"/>
          <p:cNvSpPr/>
          <p:nvPr/>
        </p:nvSpPr>
        <p:spPr>
          <a:xfrm>
            <a:off x="3044071" y="5389840"/>
            <a:ext cx="3656290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Food</a:t>
            </a:r>
            <a:endParaRPr lang="en-US" sz="1592" dirty="0"/>
          </a:p>
        </p:txBody>
      </p:sp>
      <p:sp>
        <p:nvSpPr>
          <p:cNvPr id="19" name="Text 16"/>
          <p:cNvSpPr/>
          <p:nvPr/>
        </p:nvSpPr>
        <p:spPr>
          <a:xfrm>
            <a:off x="7112318" y="5389840"/>
            <a:ext cx="4474012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8.29%</a:t>
            </a:r>
            <a:endParaRPr lang="en-US" sz="1592" dirty="0"/>
          </a:p>
        </p:txBody>
      </p:sp>
      <p:sp>
        <p:nvSpPr>
          <p:cNvPr id="20" name="Text 17"/>
          <p:cNvSpPr/>
          <p:nvPr/>
        </p:nvSpPr>
        <p:spPr>
          <a:xfrm>
            <a:off x="3044071" y="5993725"/>
            <a:ext cx="3656290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Entertainment</a:t>
            </a:r>
            <a:endParaRPr lang="en-US" sz="1592" dirty="0"/>
          </a:p>
        </p:txBody>
      </p:sp>
      <p:sp>
        <p:nvSpPr>
          <p:cNvPr id="21" name="Text 18"/>
          <p:cNvSpPr/>
          <p:nvPr/>
        </p:nvSpPr>
        <p:spPr>
          <a:xfrm>
            <a:off x="7112318" y="5993725"/>
            <a:ext cx="4474012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7.78%</a:t>
            </a:r>
            <a:endParaRPr lang="en-US" sz="1592" dirty="0"/>
          </a:p>
        </p:txBody>
      </p:sp>
      <p:sp>
        <p:nvSpPr>
          <p:cNvPr id="22" name="Text 19"/>
          <p:cNvSpPr/>
          <p:nvPr/>
        </p:nvSpPr>
        <p:spPr>
          <a:xfrm>
            <a:off x="3044071" y="6597610"/>
            <a:ext cx="3656290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Apparel</a:t>
            </a:r>
            <a:endParaRPr lang="en-US" sz="1592" dirty="0"/>
          </a:p>
        </p:txBody>
      </p:sp>
      <p:sp>
        <p:nvSpPr>
          <p:cNvPr id="23" name="Text 20"/>
          <p:cNvSpPr/>
          <p:nvPr/>
        </p:nvSpPr>
        <p:spPr>
          <a:xfrm>
            <a:off x="7112318" y="6597610"/>
            <a:ext cx="4474012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6.41%</a:t>
            </a:r>
            <a:endParaRPr lang="en-US" sz="1592" dirty="0"/>
          </a:p>
        </p:txBody>
      </p:sp>
      <p:sp>
        <p:nvSpPr>
          <p:cNvPr id="24" name="Text 21"/>
          <p:cNvSpPr/>
          <p:nvPr/>
        </p:nvSpPr>
        <p:spPr>
          <a:xfrm>
            <a:off x="3044071" y="7201495"/>
            <a:ext cx="3656290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Others</a:t>
            </a:r>
            <a:endParaRPr lang="en-US" sz="1592" dirty="0"/>
          </a:p>
        </p:txBody>
      </p:sp>
      <p:sp>
        <p:nvSpPr>
          <p:cNvPr id="25" name="Text 22"/>
          <p:cNvSpPr/>
          <p:nvPr/>
        </p:nvSpPr>
        <p:spPr>
          <a:xfrm>
            <a:off x="7112318" y="7201495"/>
            <a:ext cx="4474012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7"/>
              </a:lnSpc>
              <a:buNone/>
            </a:pPr>
            <a:r>
              <a:rPr lang="en-US" sz="15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3.01%</a:t>
            </a:r>
            <a:endParaRPr lang="en-US" sz="159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8575"/>
            <a:ext cx="14630400" cy="823269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59881" y="548045"/>
            <a:ext cx="8534043" cy="6228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04"/>
              </a:lnSpc>
              <a:buNone/>
            </a:pPr>
            <a:r>
              <a:rPr lang="en-US" sz="39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Income Utilization: City-wise Analysis</a:t>
            </a:r>
            <a:endParaRPr lang="en-US" sz="3924" dirty="0"/>
          </a:p>
        </p:txBody>
      </p:sp>
      <p:sp>
        <p:nvSpPr>
          <p:cNvPr id="5" name="Text 2"/>
          <p:cNvSpPr/>
          <p:nvPr/>
        </p:nvSpPr>
        <p:spPr>
          <a:xfrm>
            <a:off x="2859881" y="1474232"/>
            <a:ext cx="8910518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6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               </a:t>
            </a:r>
            <a:r>
              <a:rPr lang="en-US" sz="1569" dirty="0">
                <a:solidFill>
                  <a:schemeClr val="accent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“</a:t>
            </a:r>
            <a:r>
              <a:rPr lang="en-US" sz="1569" b="1" dirty="0">
                <a:solidFill>
                  <a:schemeClr val="accent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Mumbai “</a:t>
            </a:r>
            <a:r>
              <a:rPr lang="en-US" sz="1569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↗</a:t>
            </a:r>
            <a:r>
              <a:rPr lang="en-US" sz="156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has the highest income utilization.</a:t>
            </a:r>
            <a:endParaRPr lang="en-US" sz="1569" dirty="0"/>
          </a:p>
        </p:txBody>
      </p:sp>
      <p:sp>
        <p:nvSpPr>
          <p:cNvPr id="6" name="Text 3"/>
          <p:cNvSpPr/>
          <p:nvPr/>
        </p:nvSpPr>
        <p:spPr>
          <a:xfrm>
            <a:off x="2859881" y="1843921"/>
            <a:ext cx="8910518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6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                                                   &amp;</a:t>
            </a:r>
            <a:endParaRPr lang="en-US" sz="1569" dirty="0"/>
          </a:p>
        </p:txBody>
      </p:sp>
      <p:sp>
        <p:nvSpPr>
          <p:cNvPr id="7" name="Text 4"/>
          <p:cNvSpPr/>
          <p:nvPr/>
        </p:nvSpPr>
        <p:spPr>
          <a:xfrm>
            <a:off x="2859881" y="2196465"/>
            <a:ext cx="8910518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69" b="1" dirty="0">
                <a:solidFill>
                  <a:schemeClr val="accent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                    "Salaried IT employee” </a:t>
            </a:r>
            <a:r>
              <a:rPr lang="en-US" sz="156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predominant across all cities.</a:t>
            </a:r>
            <a:endParaRPr lang="en-US" sz="1569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24" y="2886075"/>
            <a:ext cx="10734675" cy="50101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859881" y="7365802"/>
            <a:ext cx="8910518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1"/>
              </a:lnSpc>
              <a:buNone/>
            </a:pPr>
            <a:endParaRPr lang="en-US" sz="156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552" y="747474"/>
            <a:ext cx="9385697" cy="1322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7"/>
              </a:lnSpc>
              <a:buNone/>
            </a:pPr>
            <a:r>
              <a:rPr lang="en-US" sz="416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Recommendations Based on the Insights</a:t>
            </a:r>
            <a:endParaRPr lang="en-US" sz="4166" dirty="0"/>
          </a:p>
        </p:txBody>
      </p:sp>
      <p:sp>
        <p:nvSpPr>
          <p:cNvPr id="6" name="Shape 2"/>
          <p:cNvSpPr/>
          <p:nvPr/>
        </p:nvSpPr>
        <p:spPr>
          <a:xfrm>
            <a:off x="699256" y="2422415"/>
            <a:ext cx="4587121" cy="3364587"/>
          </a:xfrm>
          <a:prstGeom prst="roundRect">
            <a:avLst>
              <a:gd name="adj" fmla="val 1208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7986" y="2621637"/>
            <a:ext cx="2645212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2083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Customer Segments</a:t>
            </a:r>
            <a:endParaRPr lang="en-US" sz="2083" dirty="0"/>
          </a:p>
        </p:txBody>
      </p:sp>
      <p:sp>
        <p:nvSpPr>
          <p:cNvPr id="8" name="Text 4"/>
          <p:cNvSpPr/>
          <p:nvPr/>
        </p:nvSpPr>
        <p:spPr>
          <a:xfrm>
            <a:off x="1095791" y="3200103"/>
            <a:ext cx="3779877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66"/>
              </a:lnSpc>
              <a:buSzPct val="100000"/>
              <a:buChar char="•"/>
            </a:pPr>
            <a:r>
              <a:rPr lang="en-US" sz="16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Target Product launch towards customers in </a:t>
            </a:r>
            <a:r>
              <a:rPr lang="en-US" sz="1666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Mumbai, Bengaluru and Delhi NCR.</a:t>
            </a:r>
            <a:endParaRPr lang="en-US" sz="1666" dirty="0"/>
          </a:p>
        </p:txBody>
      </p:sp>
      <p:sp>
        <p:nvSpPr>
          <p:cNvPr id="9" name="Text 5"/>
          <p:cNvSpPr/>
          <p:nvPr/>
        </p:nvSpPr>
        <p:spPr>
          <a:xfrm>
            <a:off x="1102877" y="4421401"/>
            <a:ext cx="3779877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66"/>
              </a:lnSpc>
              <a:buSzPct val="100000"/>
              <a:buChar char="•"/>
            </a:pPr>
            <a:r>
              <a:rPr lang="en-US" sz="16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Target product launch to customers </a:t>
            </a:r>
            <a:r>
              <a:rPr lang="en-US" sz="1666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 45 years of age</a:t>
            </a:r>
            <a:endParaRPr lang="en-US" sz="1666" dirty="0"/>
          </a:p>
        </p:txBody>
      </p:sp>
      <p:sp>
        <p:nvSpPr>
          <p:cNvPr id="10" name="Shape 6"/>
          <p:cNvSpPr/>
          <p:nvPr/>
        </p:nvSpPr>
        <p:spPr>
          <a:xfrm>
            <a:off x="5592247" y="2387203"/>
            <a:ext cx="4847153" cy="3364587"/>
          </a:xfrm>
          <a:prstGeom prst="roundRect">
            <a:avLst>
              <a:gd name="adj" fmla="val 1208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26681" y="2621637"/>
            <a:ext cx="2645212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2083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Product Features</a:t>
            </a:r>
            <a:endParaRPr lang="en-US" sz="2083" dirty="0"/>
          </a:p>
        </p:txBody>
      </p:sp>
      <p:sp>
        <p:nvSpPr>
          <p:cNvPr id="12" name="Text 8"/>
          <p:cNvSpPr/>
          <p:nvPr/>
        </p:nvSpPr>
        <p:spPr>
          <a:xfrm>
            <a:off x="5826681" y="3088184"/>
            <a:ext cx="4144089" cy="1348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66"/>
              </a:lnSpc>
              <a:buSzPct val="100000"/>
              <a:buChar char="•"/>
            </a:pPr>
            <a:r>
              <a:rPr lang="en-US" sz="1666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Young Clients </a:t>
            </a:r>
            <a:r>
              <a:rPr lang="en-US" sz="16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(21-24 age-group) are likely to respond to rewards for </a:t>
            </a:r>
            <a:r>
              <a:rPr lang="en-US" sz="1666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Entertainment, Electronics, Apparel, Food</a:t>
            </a:r>
          </a:p>
          <a:p>
            <a:pPr marL="342900" indent="-342900" algn="l">
              <a:lnSpc>
                <a:spcPts val="2666"/>
              </a:lnSpc>
              <a:buSzPct val="100000"/>
              <a:buChar char="•"/>
            </a:pPr>
            <a:endParaRPr lang="en-US" sz="1666" dirty="0"/>
          </a:p>
        </p:txBody>
      </p:sp>
      <p:sp>
        <p:nvSpPr>
          <p:cNvPr id="13" name="Text 9"/>
          <p:cNvSpPr/>
          <p:nvPr/>
        </p:nvSpPr>
        <p:spPr>
          <a:xfrm>
            <a:off x="5845731" y="4559558"/>
            <a:ext cx="4053365" cy="10154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66"/>
              </a:lnSpc>
              <a:buSzPct val="100000"/>
              <a:buChar char="•"/>
            </a:pPr>
            <a:r>
              <a:rPr lang="en-US" sz="16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Clients between </a:t>
            </a:r>
            <a:r>
              <a:rPr lang="en-US" sz="1666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25-45 age</a:t>
            </a:r>
            <a:r>
              <a:rPr lang="en-US" sz="16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band are likely to respond to rewards for </a:t>
            </a:r>
            <a:r>
              <a:rPr lang="en-US" sz="1666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Bills,  Groceries, Travel, wellness</a:t>
            </a:r>
          </a:p>
          <a:p>
            <a:pPr marL="342900" indent="-342900" algn="l">
              <a:lnSpc>
                <a:spcPts val="2666"/>
              </a:lnSpc>
              <a:buSzPct val="100000"/>
              <a:buChar char="•"/>
            </a:pPr>
            <a:endParaRPr lang="en-US" sz="1666" dirty="0"/>
          </a:p>
        </p:txBody>
      </p:sp>
      <p:sp>
        <p:nvSpPr>
          <p:cNvPr id="14" name="Shape 10"/>
          <p:cNvSpPr/>
          <p:nvPr/>
        </p:nvSpPr>
        <p:spPr>
          <a:xfrm>
            <a:off x="813555" y="6044029"/>
            <a:ext cx="9625845" cy="1730335"/>
          </a:xfrm>
          <a:prstGeom prst="roundRect">
            <a:avLst>
              <a:gd name="adj" fmla="val 22014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27986" y="6127343"/>
            <a:ext cx="3915489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2083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Gender-Centric Segmentation</a:t>
            </a:r>
            <a:endParaRPr lang="en-US" sz="2083" dirty="0"/>
          </a:p>
        </p:txBody>
      </p:sp>
      <p:sp>
        <p:nvSpPr>
          <p:cNvPr id="16" name="Text 12"/>
          <p:cNvSpPr/>
          <p:nvPr/>
        </p:nvSpPr>
        <p:spPr>
          <a:xfrm>
            <a:off x="1027986" y="6558082"/>
            <a:ext cx="8916829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Male: </a:t>
            </a:r>
            <a:r>
              <a:rPr lang="en-US" sz="16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 Credit card features with rewards </a:t>
            </a:r>
            <a:r>
              <a:rPr lang="en-US" sz="1666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Bills, Groceries, Electronics. </a:t>
            </a:r>
            <a:endParaRPr lang="en-US" sz="1666" dirty="0"/>
          </a:p>
        </p:txBody>
      </p:sp>
      <p:sp>
        <p:nvSpPr>
          <p:cNvPr id="17" name="Text 13"/>
          <p:cNvSpPr/>
          <p:nvPr/>
        </p:nvSpPr>
        <p:spPr>
          <a:xfrm>
            <a:off x="1027986" y="7061597"/>
            <a:ext cx="8916829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Female: </a:t>
            </a:r>
            <a:r>
              <a:rPr lang="en-US" sz="16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Introduce credit card features with </a:t>
            </a:r>
            <a:r>
              <a:rPr lang="en-US" sz="1666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 &amp; Wellness, Apparel, Travel</a:t>
            </a:r>
            <a:endParaRPr lang="en-US" sz="166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732</Words>
  <Application>Microsoft Office PowerPoint</Application>
  <PresentationFormat>Custom</PresentationFormat>
  <Paragraphs>132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Nunito</vt:lpstr>
      <vt:lpstr>PT Sans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Deepshikha Das</cp:lastModifiedBy>
  <cp:revision>11</cp:revision>
  <dcterms:created xsi:type="dcterms:W3CDTF">2024-03-15T20:04:11Z</dcterms:created>
  <dcterms:modified xsi:type="dcterms:W3CDTF">2024-03-20T13:41:55Z</dcterms:modified>
</cp:coreProperties>
</file>